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349" r:id="rId4"/>
    <p:sldId id="364" r:id="rId5"/>
    <p:sldId id="365" r:id="rId6"/>
    <p:sldId id="367" r:id="rId7"/>
    <p:sldId id="369" r:id="rId8"/>
    <p:sldId id="371" r:id="rId9"/>
    <p:sldId id="373" r:id="rId10"/>
    <p:sldId id="374" r:id="rId11"/>
    <p:sldId id="376" r:id="rId12"/>
    <p:sldId id="363" r:id="rId13"/>
    <p:sldId id="375" r:id="rId14"/>
    <p:sldId id="377" r:id="rId15"/>
    <p:sldId id="378" r:id="rId16"/>
    <p:sldId id="379" r:id="rId17"/>
    <p:sldId id="361" r:id="rId18"/>
    <p:sldId id="257" r:id="rId19"/>
    <p:sldId id="258" r:id="rId20"/>
    <p:sldId id="380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381" r:id="rId61"/>
    <p:sldId id="327" r:id="rId62"/>
    <p:sldId id="314" r:id="rId63"/>
    <p:sldId id="382" r:id="rId64"/>
    <p:sldId id="315" r:id="rId65"/>
    <p:sldId id="386" r:id="rId66"/>
    <p:sldId id="387" r:id="rId67"/>
    <p:sldId id="389" r:id="rId68"/>
    <p:sldId id="316" r:id="rId69"/>
    <p:sldId id="390" r:id="rId70"/>
    <p:sldId id="317" r:id="rId71"/>
    <p:sldId id="318" r:id="rId72"/>
    <p:sldId id="319" r:id="rId73"/>
    <p:sldId id="385" r:id="rId74"/>
    <p:sldId id="320" r:id="rId75"/>
    <p:sldId id="388" r:id="rId76"/>
    <p:sldId id="321" r:id="rId77"/>
    <p:sldId id="322" r:id="rId78"/>
    <p:sldId id="323" r:id="rId79"/>
    <p:sldId id="324" r:id="rId80"/>
    <p:sldId id="325" r:id="rId81"/>
    <p:sldId id="328" r:id="rId82"/>
    <p:sldId id="345" r:id="rId83"/>
    <p:sldId id="384" r:id="rId84"/>
    <p:sldId id="383" r:id="rId85"/>
    <p:sldId id="329" r:id="rId86"/>
    <p:sldId id="330" r:id="rId87"/>
    <p:sldId id="331" r:id="rId88"/>
    <p:sldId id="332" r:id="rId89"/>
    <p:sldId id="333" r:id="rId90"/>
    <p:sldId id="351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AC08A-48AB-43E1-9325-5451B74893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F00E1-4417-4663-86C5-F258EE60F8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3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569ED-ACFC-425A-B694-042C3DDDDC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21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2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9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3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03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03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82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0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EC735-62E7-49EA-9AAC-20F6AB473B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92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30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68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53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44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05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96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83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29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84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5F193-1C36-436D-B563-2E961B32B8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227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19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43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25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B85A0-811E-4495-A109-45D34A774E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2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684E3-5FAE-4DC4-B6A0-2C0AA95C214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0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0A278-DDDE-4E83-BC28-A1A0BC576D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1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FCE85-DD4C-4A14-A296-C3F344C7E8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430DC-4AF4-42EB-90D6-5C0302C5B3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83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38288-4E81-4B2C-851B-CAC80E6FBBF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5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56E479-F4D5-49A5-A370-CDA31B012C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1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Times New Roman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Times New Roman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Times New Roman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Times New Roman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Times New Roman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Times New Roman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801B3-F744-4D74-A021-5FE08F15566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Times New Roman" charset="0"/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  <a:cs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7DC35-CF68-4DDC-980E-2F4935DDD182}" type="slidenum">
              <a:rPr lang="en-US" smtClean="0">
                <a:solidFill>
                  <a:prstClr val="black">
                    <a:tint val="75000"/>
                  </a:prstClr>
                </a:solidFill>
                <a:cs typeface="Times New Roman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51D04-4FAE-45C6-A529-77E02D32CDB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Times New Roman" charset="0"/>
              </a:rPr>
              <a:pPr/>
              <a:t>10/31/2018</a:t>
            </a:fld>
            <a:endParaRPr lang="en-US">
              <a:solidFill>
                <a:prstClr val="black">
                  <a:tint val="75000"/>
                </a:prstClr>
              </a:solidFill>
              <a:cs typeface="Times New Roman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Times New Roman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15B0E-C099-4FA0-A142-C32E28BE6DEC}" type="slidenum">
              <a:rPr lang="en-US" smtClean="0">
                <a:solidFill>
                  <a:prstClr val="black">
                    <a:tint val="75000"/>
                  </a:prstClr>
                </a:solidFill>
                <a:cs typeface="Times New Roman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8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447800"/>
            <a:ext cx="8204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359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49703"/>
            <a:ext cx="6248400" cy="479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772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838200"/>
            <a:ext cx="8915400" cy="52578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  <a:t>Sourcing</a:t>
            </a: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latin typeface="Garamond" pitchFamily="18" charset="0"/>
              </a:rPr>
              <a:t>Close reading: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dirty="0" smtClean="0">
                <a:latin typeface="Garamond" pitchFamily="18" charset="0"/>
              </a:rPr>
              <a:t>	</a:t>
            </a:r>
            <a:r>
              <a:rPr lang="en-US" sz="2800" dirty="0" smtClean="0">
                <a:latin typeface="Garamond" pitchFamily="18" charset="0"/>
              </a:rPr>
              <a:t>What choices did the creator of this document make?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What do those choices say about the past?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</a:t>
            </a:r>
            <a:r>
              <a:rPr lang="en-US" sz="2800" i="1" dirty="0" smtClean="0">
                <a:latin typeface="Garamond" pitchFamily="18" charset="0"/>
              </a:rPr>
              <a:t>How might this document have looked different?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endParaRPr lang="en-US" sz="4000" b="1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14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2550"/>
            <a:ext cx="4343400" cy="677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684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2550"/>
            <a:ext cx="4343400" cy="677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724400" y="1066800"/>
            <a:ext cx="4267200" cy="53245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Our landings in the Cherbourg-Havre area have failed to gain a satisfactory foothold and </a:t>
            </a:r>
            <a:r>
              <a:rPr lang="en-US" sz="2000" strike="sngStrike" dirty="0">
                <a:solidFill>
                  <a:prstClr val="black"/>
                </a:solidFill>
              </a:rPr>
              <a:t>the troops have been withdrawn</a:t>
            </a:r>
            <a:r>
              <a:rPr lang="en-US" sz="2000" dirty="0">
                <a:solidFill>
                  <a:prstClr val="black"/>
                </a:solidFill>
              </a:rPr>
              <a:t> I have withdrawn the troops.</a:t>
            </a:r>
          </a:p>
          <a:p>
            <a:pPr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2000" strike="sngStrike" dirty="0">
                <a:solidFill>
                  <a:prstClr val="black"/>
                </a:solidFill>
              </a:rPr>
              <a:t>This particular operation </a:t>
            </a:r>
            <a:r>
              <a:rPr lang="en-US" sz="2000" dirty="0">
                <a:solidFill>
                  <a:prstClr val="black"/>
                </a:solidFill>
              </a:rPr>
              <a:t>My decision to attack at this time and place was based upon the best information available.</a:t>
            </a:r>
          </a:p>
          <a:p>
            <a:pPr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The troops, the air and the navy did all that Bravery and devotion to duty could do. If any blame or fault attaches to the attempt it is mine alone.</a:t>
            </a:r>
          </a:p>
          <a:p>
            <a:pPr>
              <a:defRPr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			July 5</a:t>
            </a:r>
          </a:p>
        </p:txBody>
      </p:sp>
    </p:spTree>
    <p:extLst>
      <p:ext uri="{BB962C8B-B14F-4D97-AF65-F5344CB8AC3E}">
        <p14:creationId xmlns:p14="http://schemas.microsoft.com/office/powerpoint/2010/main" val="3569418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924" y="-25082"/>
            <a:ext cx="5284153" cy="690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951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 major scale"/>
          <p:cNvPicPr>
            <a:picLocks noChangeAspect="1" noChangeArrowheads="1"/>
          </p:cNvPicPr>
          <p:nvPr/>
        </p:nvPicPr>
        <p:blipFill>
          <a:blip r:embed="rId2" cstate="print"/>
          <a:srcRect l="953" t="1695" r="1818" b="1695"/>
          <a:stretch>
            <a:fillRect/>
          </a:stretch>
        </p:blipFill>
        <p:spPr bwMode="auto">
          <a:xfrm>
            <a:off x="685800" y="1143000"/>
            <a:ext cx="77724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70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Image result for wwii recruiting po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2524125" cy="3790950"/>
          </a:xfrm>
          <a:prstGeom prst="rect">
            <a:avLst/>
          </a:prstGeom>
          <a:noFill/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43364" name="Picture 4" descr="Image result for wwii recruiting 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0"/>
            <a:ext cx="2609850" cy="3790950"/>
          </a:xfrm>
          <a:prstGeom prst="rect">
            <a:avLst/>
          </a:prstGeom>
          <a:noFill/>
        </p:spPr>
      </p:pic>
      <p:pic>
        <p:nvPicPr>
          <p:cNvPr id="143368" name="Picture 8" descr="Image result for wwii recruiting pos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276600"/>
            <a:ext cx="2847975" cy="3790950"/>
          </a:xfrm>
          <a:prstGeom prst="rect">
            <a:avLst/>
          </a:prstGeom>
          <a:noFill/>
          <a:ln w="63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43370" name="Picture 10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352800"/>
            <a:ext cx="2438400" cy="367826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43366" name="Picture 6" descr="Image result for wwii recruiting post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4030" y="0"/>
            <a:ext cx="2679445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137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19376"/>
            <a:ext cx="3962400" cy="608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21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830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During World War II, the U.S. government’s official messages encouraged women to be _____________________  and _____________________</a:t>
            </a:r>
          </a:p>
          <a:p>
            <a:endParaRPr lang="en-US" sz="3200" dirty="0"/>
          </a:p>
          <a:p>
            <a:r>
              <a:rPr lang="en-US" sz="3200" dirty="0" smtClean="0"/>
              <a:t>…. at the same time they implied that women were __________________ </a:t>
            </a:r>
          </a:p>
          <a:p>
            <a:r>
              <a:rPr lang="en-US" sz="3200" dirty="0" smtClean="0"/>
              <a:t>and discouraged them from activities like _____________________.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50574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eep_these_hands_o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424884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wanted for mur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128" y="457200"/>
            <a:ext cx="4138272" cy="580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13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5794"/>
            <a:ext cx="4337135" cy="616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10" y="152400"/>
            <a:ext cx="4400990" cy="656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087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5181600" cy="677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64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14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7741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4800"/>
            <a:ext cx="915271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093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6477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 smtClean="0">
                <a:solidFill>
                  <a:prstClr val="black"/>
                </a:solidFill>
              </a:rPr>
              <a:t>	</a:t>
            </a:r>
            <a:r>
              <a:rPr lang="en-US" sz="6000" b="1" dirty="0" smtClean="0">
                <a:solidFill>
                  <a:prstClr val="black"/>
                </a:solidFill>
                <a:latin typeface="Garamond" pitchFamily="18" charset="0"/>
              </a:rPr>
              <a:t>Historical Thinking skills </a:t>
            </a: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>S</a:t>
            </a:r>
            <a:r>
              <a:rPr lang="en-US" sz="4000" dirty="0" smtClean="0">
                <a:solidFill>
                  <a:srgbClr val="A6A6A6"/>
                </a:solidFill>
                <a:latin typeface="Garamond" pitchFamily="18" charset="0"/>
              </a:rPr>
              <a:t>ourcing</a:t>
            </a:r>
            <a:br>
              <a:rPr lang="en-US" sz="4000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latin typeface="Garamond" pitchFamily="18" charset="0"/>
              </a:rPr>
              <a:t>Close reading: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dirty="0" smtClean="0">
                <a:latin typeface="Garamond" pitchFamily="18" charset="0"/>
              </a:rPr>
              <a:t>	</a:t>
            </a:r>
            <a:r>
              <a:rPr lang="en-US" sz="2800" dirty="0" smtClean="0">
                <a:latin typeface="Garamond" pitchFamily="18" charset="0"/>
              </a:rPr>
              <a:t>What choices did the creator of this document make?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What do those choices say about the past?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</a:t>
            </a:r>
            <a:r>
              <a:rPr lang="en-US" sz="2800" i="1" dirty="0" smtClean="0">
                <a:latin typeface="Garamond" pitchFamily="18" charset="0"/>
              </a:rPr>
              <a:t>How might this document have looked different?</a:t>
            </a:r>
            <a:br>
              <a:rPr lang="en-US" sz="2800" i="1" dirty="0" smtClean="0">
                <a:latin typeface="Garamond" pitchFamily="18" charset="0"/>
              </a:rPr>
            </a:b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>C</a:t>
            </a:r>
            <a:r>
              <a:rPr lang="en-US" sz="4000" dirty="0" smtClean="0">
                <a:solidFill>
                  <a:srgbClr val="A6A6A6"/>
                </a:solidFill>
                <a:latin typeface="Garamond" pitchFamily="18" charset="0"/>
              </a:rPr>
              <a:t>orroborate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>C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>ontextualize 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endParaRPr lang="en-US" sz="4000" b="1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57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6477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prstClr val="black"/>
                </a:solidFill>
              </a:rPr>
              <a:t>	</a:t>
            </a:r>
            <a:br>
              <a:rPr lang="en-US" sz="3200" dirty="0" smtClean="0">
                <a:solidFill>
                  <a:prstClr val="black"/>
                </a:solidFill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>What do you notice?</a:t>
            </a:r>
            <a:b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>What words or images stand out? Why?</a:t>
            </a:r>
            <a:b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>What might those specific words and images tell us 	about the author’s message and intent?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599299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we_can_do_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3684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42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we_can_do_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36846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timtyson.us/wordpress/wp-content/uploads/2009/10/Norman-Rockwell_Rosie-the-Rive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959"/>
            <a:ext cx="5334000" cy="6856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12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6477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>
                <a:solidFill>
                  <a:prstClr val="black"/>
                </a:solidFill>
                <a:latin typeface="Garamond" pitchFamily="18" charset="0"/>
              </a:rPr>
              <a:t>	</a:t>
            </a:r>
            <a:r>
              <a:rPr lang="en-US" sz="5400" b="1" dirty="0" smtClean="0">
                <a:solidFill>
                  <a:prstClr val="black"/>
                </a:solidFill>
                <a:latin typeface="Garamond" pitchFamily="18" charset="0"/>
              </a:rPr>
              <a:t>Historical Thinking skills </a:t>
            </a: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>S</a:t>
            </a:r>
            <a:r>
              <a:rPr lang="en-US" sz="4000" dirty="0" smtClean="0">
                <a:solidFill>
                  <a:srgbClr val="A6A6A6"/>
                </a:solidFill>
                <a:latin typeface="Garamond" pitchFamily="18" charset="0"/>
              </a:rPr>
              <a:t>ourcing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/>
            </a:r>
            <a:b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>C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>lose reading</a:t>
            </a:r>
            <a:r>
              <a:rPr lang="en-US" sz="2800" i="1" dirty="0" smtClean="0">
                <a:latin typeface="Garamond" pitchFamily="18" charset="0"/>
              </a:rPr>
              <a:t/>
            </a:r>
            <a:br>
              <a:rPr lang="en-US" sz="2800" i="1" dirty="0" smtClean="0">
                <a:latin typeface="Garamond" pitchFamily="18" charset="0"/>
              </a:rPr>
            </a:br>
            <a:r>
              <a:rPr lang="en-US" sz="4000" b="1" dirty="0" smtClean="0">
                <a:latin typeface="Garamond" pitchFamily="18" charset="0"/>
              </a:rPr>
              <a:t>Corroboration: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dirty="0" smtClean="0">
                <a:latin typeface="Garamond" pitchFamily="18" charset="0"/>
              </a:rPr>
              <a:t>	</a:t>
            </a:r>
            <a:r>
              <a:rPr lang="en-US" sz="2700" dirty="0" smtClean="0">
                <a:latin typeface="Garamond" pitchFamily="18" charset="0"/>
              </a:rPr>
              <a:t>What other texts appeared at this moment?</a:t>
            </a:r>
            <a:br>
              <a:rPr lang="en-US" sz="2700" dirty="0" smtClean="0">
                <a:latin typeface="Garamond" pitchFamily="18" charset="0"/>
              </a:rPr>
            </a:br>
            <a:r>
              <a:rPr lang="en-US" sz="2700" dirty="0" smtClean="0">
                <a:latin typeface="Garamond" pitchFamily="18" charset="0"/>
              </a:rPr>
              <a:t>	How do they support or complicate this document?</a:t>
            </a:r>
            <a:br>
              <a:rPr lang="en-US" sz="2700" dirty="0" smtClean="0">
                <a:latin typeface="Garamond" pitchFamily="18" charset="0"/>
              </a:rPr>
            </a:br>
            <a:r>
              <a:rPr lang="en-US" sz="2700" dirty="0" smtClean="0">
                <a:latin typeface="Garamond" pitchFamily="18" charset="0"/>
              </a:rPr>
              <a:t>	What do the disagreements tell us? 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>C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>ontextualize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021124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'll carry m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1"/>
            <a:ext cx="5334000" cy="680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91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op legal pri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-1"/>
            <a:ext cx="5181600" cy="69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523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610600" cy="5257800"/>
          </a:xfrm>
        </p:spPr>
        <p:txBody>
          <a:bodyPr anchor="t"/>
          <a:lstStyle/>
          <a:p>
            <a:pPr algn="l"/>
            <a:r>
              <a:rPr lang="en-US" sz="6000" b="1" dirty="0" smtClean="0">
                <a:latin typeface="Garamond" pitchFamily="18" charset="0"/>
              </a:rPr>
              <a:t>Historical Thinking skills</a:t>
            </a:r>
            <a:r>
              <a:rPr lang="en-US" sz="3600" b="1" dirty="0" smtClean="0">
                <a:latin typeface="Garamond" pitchFamily="18" charset="0"/>
              </a:rPr>
              <a:t/>
            </a:r>
            <a:br>
              <a:rPr lang="en-US" sz="3600" b="1" dirty="0" smtClean="0">
                <a:latin typeface="Garamond" pitchFamily="18" charset="0"/>
              </a:rPr>
            </a:br>
            <a:r>
              <a:rPr lang="en-US" sz="3600" b="1" dirty="0" smtClean="0">
                <a:latin typeface="Garamond" pitchFamily="18" charset="0"/>
              </a:rPr>
              <a:t/>
            </a:r>
            <a:br>
              <a:rPr lang="en-US" sz="3600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Sourcing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Close reading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Corroboration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Contextualization</a:t>
            </a:r>
          </a:p>
        </p:txBody>
      </p:sp>
    </p:spTree>
    <p:extLst>
      <p:ext uri="{BB962C8B-B14F-4D97-AF65-F5344CB8AC3E}">
        <p14:creationId xmlns:p14="http://schemas.microsoft.com/office/powerpoint/2010/main" val="7476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LCPS TAH\WWII\Images\Ration 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93835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0643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-1"/>
            <a:ext cx="509905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4374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ive my boy a ch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1"/>
            <a:ext cx="5029200" cy="684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356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v-m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-1"/>
            <a:ext cx="5105400" cy="687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ng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800600" cy="687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796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ore women at 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343400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ictory_wai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5181600" cy="685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6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0"/>
            <a:ext cx="5295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89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adet nurse cor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-1"/>
            <a:ext cx="4876800" cy="682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8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ave his 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922" y="0"/>
            <a:ext cx="42982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313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28600" y="838200"/>
            <a:ext cx="8686800" cy="5257800"/>
          </a:xfrm>
        </p:spPr>
        <p:txBody>
          <a:bodyPr/>
          <a:lstStyle/>
          <a:p>
            <a:pPr algn="l"/>
            <a:r>
              <a:rPr lang="en-US" sz="4000" b="1" dirty="0" smtClean="0">
                <a:latin typeface="Garamond" pitchFamily="18" charset="0"/>
              </a:rPr>
              <a:t>Sourcing:</a:t>
            </a:r>
            <a:br>
              <a:rPr lang="en-US" sz="4000" b="1" dirty="0" smtClean="0">
                <a:latin typeface="Garamond" pitchFamily="18" charset="0"/>
              </a:rPr>
            </a:br>
            <a:r>
              <a:rPr lang="en-US" sz="4000" b="1" dirty="0" smtClean="0">
                <a:latin typeface="Garamond" pitchFamily="18" charset="0"/>
              </a:rPr>
              <a:t>	</a:t>
            </a:r>
            <a:r>
              <a:rPr lang="en-US" sz="2800" dirty="0" smtClean="0">
                <a:latin typeface="Garamond" pitchFamily="18" charset="0"/>
              </a:rPr>
              <a:t>Who made this document? When?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Who was it made for? How was it made?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How was it disseminated?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What is its message or argument?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415318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y fight to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410200" cy="691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6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5181600" cy="677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8332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age result for wwii &quot;any questions about your work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334000" cy="687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18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eauty sle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"/>
            <a:ext cx="461803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27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ow he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"/>
            <a:ext cx="46450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06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resh as a dai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28600"/>
            <a:ext cx="45259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44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un after wo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228600"/>
            <a:ext cx="45370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832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merican factory world war 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35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0848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1"/>
            <a:ext cx="5410200" cy="6851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7298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join the waves or sp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1"/>
            <a:ext cx="5181600" cy="6883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129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838200"/>
            <a:ext cx="8915400" cy="52578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  <a:t>Sourcing</a:t>
            </a: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latin typeface="Garamond" pitchFamily="18" charset="0"/>
              </a:rPr>
              <a:t>Close reading: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dirty="0" smtClean="0">
                <a:latin typeface="Garamond" pitchFamily="18" charset="0"/>
              </a:rPr>
              <a:t>	</a:t>
            </a:r>
            <a:r>
              <a:rPr lang="en-US" sz="2800" dirty="0" smtClean="0">
                <a:latin typeface="Garamond" pitchFamily="18" charset="0"/>
              </a:rPr>
              <a:t>What choices did the creator of this document make?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What do those choices say about the past?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</a:t>
            </a:r>
            <a:r>
              <a:rPr lang="en-US" sz="2800" i="1" dirty="0" smtClean="0">
                <a:latin typeface="Garamond" pitchFamily="18" charset="0"/>
              </a:rPr>
              <a:t>How might this document have looked different?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endParaRPr lang="en-US" sz="4000" b="1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227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76200"/>
            <a:ext cx="50800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964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keep m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886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0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Allure or L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4953000" cy="689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961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he May Look Cle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632" y="0"/>
            <a:ext cx="51199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44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5275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4009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anted for mur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4953000" cy="694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51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areless wo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1"/>
            <a:ext cx="5410200" cy="693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506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ecause somebody talk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876800" cy="684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36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830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During World War II, the U.S. government’s official messages encouraged women to be _____________________  and _____________________</a:t>
            </a:r>
          </a:p>
          <a:p>
            <a:endParaRPr lang="en-US" sz="3200" dirty="0"/>
          </a:p>
          <a:p>
            <a:r>
              <a:rPr lang="en-US" sz="3200" dirty="0" smtClean="0"/>
              <a:t>…. at the same time they implied that women were __________________ </a:t>
            </a:r>
          </a:p>
          <a:p>
            <a:r>
              <a:rPr lang="en-US" sz="3200" dirty="0" smtClean="0"/>
              <a:t>and discouraged them from activities like _____________________.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51340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r seuss cartoon neutra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-1"/>
            <a:ext cx="8458200" cy="6938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5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838200"/>
            <a:ext cx="8686800" cy="52578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  <a:t>Sourcing </a:t>
            </a:r>
            <a:b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  <a:t>Close reading</a:t>
            </a:r>
            <a:r>
              <a:rPr lang="en-US" sz="4000" b="1" dirty="0" smtClean="0">
                <a:latin typeface="Garamond" pitchFamily="18" charset="0"/>
              </a:rPr>
              <a:t/>
            </a:r>
            <a:br>
              <a:rPr lang="en-US" sz="4000" b="1" dirty="0" smtClean="0">
                <a:latin typeface="Garamond" pitchFamily="18" charset="0"/>
              </a:rPr>
            </a:br>
            <a:r>
              <a:rPr lang="en-US" sz="4000" b="1" dirty="0" smtClean="0">
                <a:latin typeface="Garamond" pitchFamily="18" charset="0"/>
              </a:rPr>
              <a:t>Corroboration: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dirty="0" smtClean="0">
                <a:latin typeface="Garamond" pitchFamily="18" charset="0"/>
              </a:rPr>
              <a:t>	</a:t>
            </a:r>
            <a:r>
              <a:rPr lang="en-US" sz="2800" dirty="0" smtClean="0">
                <a:latin typeface="Garamond" pitchFamily="18" charset="0"/>
              </a:rPr>
              <a:t>What other texts appeared at this moment?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How do they support or complicate this document?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What do the disagreements tell us?</a:t>
            </a:r>
            <a:endParaRPr lang="en-US" sz="4000" b="1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270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ghting_to_prev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150"/>
            <a:ext cx="45720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8266"/>
            <a:ext cx="4424094" cy="618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78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8305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During World War II, U.S. government propaganda the enemy in Europe as  _____________________  and _____________________</a:t>
            </a:r>
          </a:p>
          <a:p>
            <a:endParaRPr lang="en-US" sz="3200" dirty="0"/>
          </a:p>
          <a:p>
            <a:r>
              <a:rPr lang="en-US" sz="3200" dirty="0" smtClean="0"/>
              <a:t>…. while the Japanese were depicted as _____________________  and</a:t>
            </a:r>
          </a:p>
          <a:p>
            <a:r>
              <a:rPr lang="en-US" sz="3200" dirty="0" smtClean="0"/>
              <a:t>_____________________.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87645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This is the Enemy, Na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1"/>
            <a:ext cx="4953000" cy="687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12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6477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 smtClean="0">
                <a:solidFill>
                  <a:prstClr val="black"/>
                </a:solidFill>
              </a:rPr>
              <a:t>	</a:t>
            </a:r>
            <a:r>
              <a:rPr lang="en-US" sz="6000" b="1" dirty="0" smtClean="0">
                <a:solidFill>
                  <a:prstClr val="black"/>
                </a:solidFill>
                <a:latin typeface="Garamond" pitchFamily="18" charset="0"/>
              </a:rPr>
              <a:t>Historical Thinking skills </a:t>
            </a: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>S</a:t>
            </a:r>
            <a:r>
              <a:rPr lang="en-US" sz="4000" dirty="0" smtClean="0">
                <a:solidFill>
                  <a:srgbClr val="A6A6A6"/>
                </a:solidFill>
                <a:latin typeface="Garamond" pitchFamily="18" charset="0"/>
              </a:rPr>
              <a:t>ourcing</a:t>
            </a:r>
            <a:br>
              <a:rPr lang="en-US" sz="4000" dirty="0" smtClean="0">
                <a:solidFill>
                  <a:srgbClr val="A6A6A6"/>
                </a:solidFill>
                <a:latin typeface="Garamond" pitchFamily="18" charset="0"/>
              </a:rPr>
            </a:br>
            <a:r>
              <a:rPr lang="en-US" sz="4000" b="1" dirty="0" smtClean="0">
                <a:latin typeface="Garamond" pitchFamily="18" charset="0"/>
              </a:rPr>
              <a:t>Close reading: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dirty="0" smtClean="0">
                <a:latin typeface="Garamond" pitchFamily="18" charset="0"/>
              </a:rPr>
              <a:t>	</a:t>
            </a:r>
            <a:r>
              <a:rPr lang="en-US" sz="2800" dirty="0" smtClean="0">
                <a:latin typeface="Garamond" pitchFamily="18" charset="0"/>
              </a:rPr>
              <a:t>What choices did the creator of this document make?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What do those choices say about the past?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</a:t>
            </a:r>
            <a:r>
              <a:rPr lang="en-US" sz="2800" i="1" dirty="0" smtClean="0">
                <a:latin typeface="Garamond" pitchFamily="18" charset="0"/>
              </a:rPr>
              <a:t>How might this document have looked different?</a:t>
            </a:r>
            <a:br>
              <a:rPr lang="en-US" sz="2800" i="1" dirty="0" smtClean="0">
                <a:latin typeface="Garamond" pitchFamily="18" charset="0"/>
              </a:rPr>
            </a:br>
            <a:r>
              <a:rPr lang="en-US" sz="4000" b="1" dirty="0" smtClean="0">
                <a:solidFill>
                  <a:srgbClr val="A6A6A6"/>
                </a:solidFill>
                <a:latin typeface="Garamond" pitchFamily="18" charset="0"/>
              </a:rPr>
              <a:t>C</a:t>
            </a:r>
            <a:r>
              <a:rPr lang="en-US" sz="4000" dirty="0" smtClean="0">
                <a:solidFill>
                  <a:srgbClr val="A6A6A6"/>
                </a:solidFill>
                <a:latin typeface="Garamond" pitchFamily="18" charset="0"/>
              </a:rPr>
              <a:t>orroborate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>C</a:t>
            </a:r>
            <a:r>
              <a:rPr lang="en-US" sz="4000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>ontextualize </a:t>
            </a:r>
            <a:r>
              <a:rPr lang="en-US" sz="4000" dirty="0" smtClean="0">
                <a:latin typeface="Garamond" pitchFamily="18" charset="0"/>
              </a:rPr>
              <a:t/>
            </a:r>
            <a:br>
              <a:rPr lang="en-US" sz="4000" dirty="0" smtClean="0">
                <a:latin typeface="Garamond" pitchFamily="18" charset="0"/>
              </a:rPr>
            </a:br>
            <a:endParaRPr lang="en-US" sz="4000" b="1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8911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6477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prstClr val="black"/>
                </a:solidFill>
              </a:rPr>
              <a:t>	</a:t>
            </a:r>
            <a:br>
              <a:rPr lang="en-US" sz="3200" dirty="0" smtClean="0">
                <a:solidFill>
                  <a:prstClr val="black"/>
                </a:solidFill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>What do you notice?</a:t>
            </a:r>
            <a:b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>What words or images stand out? Why?</a:t>
            </a:r>
            <a:b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</a:br>
            <a:r>
              <a:rPr lang="en-US" sz="3200" dirty="0" smtClean="0">
                <a:solidFill>
                  <a:prstClr val="black"/>
                </a:solidFill>
                <a:latin typeface="Garamond" pitchFamily="18" charset="0"/>
              </a:rPr>
              <a:t>What might those specific words and images tell us 	about the author’s message and intent?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5541491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This is the Enemy, Na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1"/>
            <a:ext cx="4953000" cy="687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748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This is the Enemy, Ger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029200" cy="688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50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302"/>
            <a:ext cx="5029200" cy="686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1985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177"/>
            <a:ext cx="4977865" cy="674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6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Go Ahead, Take Day O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181600" cy="686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07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686800" cy="6096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  <a:t>Sourcing </a:t>
            </a:r>
            <a:b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  <a:t>Close reading</a:t>
            </a:r>
            <a:b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Garamond" pitchFamily="18" charset="0"/>
              </a:rPr>
              <a:t>Corroboration</a:t>
            </a:r>
            <a:r>
              <a:rPr lang="en-US" sz="4000" b="1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  <a:t/>
            </a:r>
            <a:br>
              <a:rPr lang="en-US" sz="4000" b="1" dirty="0" smtClean="0">
                <a:solidFill>
                  <a:schemeClr val="bg1">
                    <a:lumMod val="65000"/>
                  </a:schemeClr>
                </a:solidFill>
                <a:latin typeface="Garamond" pitchFamily="18" charset="0"/>
              </a:rPr>
            </a:br>
            <a:r>
              <a:rPr lang="en-US" sz="4000" b="1" dirty="0" smtClean="0">
                <a:latin typeface="Garamond" pitchFamily="18" charset="0"/>
              </a:rPr>
              <a:t>Contextualization:</a:t>
            </a:r>
            <a:r>
              <a:rPr lang="en-US" sz="5400" dirty="0" smtClean="0">
                <a:latin typeface="Garamond" pitchFamily="18" charset="0"/>
              </a:rPr>
              <a:t/>
            </a:r>
            <a:br>
              <a:rPr lang="en-US" sz="5400" dirty="0" smtClean="0">
                <a:latin typeface="Garamond" pitchFamily="18" charset="0"/>
              </a:rPr>
            </a:br>
            <a:r>
              <a:rPr lang="en-US" sz="5400" dirty="0" smtClean="0">
                <a:latin typeface="Garamond" pitchFamily="18" charset="0"/>
              </a:rPr>
              <a:t>	</a:t>
            </a:r>
            <a:r>
              <a:rPr lang="en-US" sz="2800" dirty="0" smtClean="0">
                <a:latin typeface="Garamond" pitchFamily="18" charset="0"/>
              </a:rPr>
              <a:t>What was going on when this document appeared? </a:t>
            </a:r>
            <a:br>
              <a:rPr lang="en-US" sz="2800" dirty="0" smtClean="0">
                <a:latin typeface="Garamond" pitchFamily="18" charset="0"/>
              </a:rPr>
            </a:br>
            <a:r>
              <a:rPr lang="en-US" sz="2800" dirty="0" smtClean="0">
                <a:latin typeface="Garamond" pitchFamily="18" charset="0"/>
              </a:rPr>
              <a:t>	How did those events affect its creation? </a:t>
            </a:r>
            <a:endParaRPr lang="en-US" sz="4000" b="1" dirty="0" smtClean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467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Serve in Sile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257800" cy="68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79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552" y="28575"/>
            <a:ext cx="5101498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285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Your Enemy the Jap"/>
          <p:cNvPicPr>
            <a:picLocks noChangeAspect="1" noChangeArrowheads="1"/>
          </p:cNvPicPr>
          <p:nvPr/>
        </p:nvPicPr>
        <p:blipFill>
          <a:blip r:embed="rId2" cstate="print"/>
          <a:srcRect b="9302"/>
          <a:stretch>
            <a:fillRect/>
          </a:stretch>
        </p:blipFill>
        <p:spPr bwMode="auto">
          <a:xfrm>
            <a:off x="1676400" y="0"/>
            <a:ext cx="5486400" cy="684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61785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441" y="48260"/>
            <a:ext cx="5333118" cy="676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7516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Work as Hard and as Fast as a J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4953000" cy="691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11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Yamam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4953000" cy="689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75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Murdering J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1"/>
            <a:ext cx="5638800" cy="686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435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The Jap 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1"/>
            <a:ext cx="5486400" cy="68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4102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smtClean="0">
                <a:latin typeface="Arial" charset="0"/>
              </a:rPr>
              <a:t>“Throwing in an Extra Charge”</a:t>
            </a:r>
            <a:br>
              <a:rPr lang="en-US" sz="2800" smtClean="0">
                <a:latin typeface="Arial" charset="0"/>
              </a:rPr>
            </a:br>
            <a:r>
              <a:rPr lang="en-US" sz="2800" smtClean="0">
                <a:latin typeface="Arial" charset="0"/>
              </a:rPr>
              <a:t>December 10, 1941</a:t>
            </a:r>
          </a:p>
        </p:txBody>
      </p:sp>
      <p:pic>
        <p:nvPicPr>
          <p:cNvPr id="70659" name="Picture 4" descr="Cartoon, War without Mer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28600"/>
            <a:ext cx="4000500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43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venge December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"/>
            <a:ext cx="508793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865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610600" cy="5257800"/>
          </a:xfrm>
        </p:spPr>
        <p:txBody>
          <a:bodyPr anchor="t"/>
          <a:lstStyle/>
          <a:p>
            <a:pPr algn="l"/>
            <a:r>
              <a:rPr lang="en-US" sz="6000" b="1" dirty="0" smtClean="0">
                <a:latin typeface="Garamond" pitchFamily="18" charset="0"/>
              </a:rPr>
              <a:t>Historical Thinking skills</a:t>
            </a:r>
            <a:r>
              <a:rPr lang="en-US" sz="3600" b="1" dirty="0" smtClean="0">
                <a:latin typeface="Garamond" pitchFamily="18" charset="0"/>
              </a:rPr>
              <a:t/>
            </a:r>
            <a:br>
              <a:rPr lang="en-US" sz="3600" b="1" dirty="0" smtClean="0">
                <a:latin typeface="Garamond" pitchFamily="18" charset="0"/>
              </a:rPr>
            </a:br>
            <a:r>
              <a:rPr lang="en-US" sz="3600" b="1" dirty="0" smtClean="0">
                <a:latin typeface="Garamond" pitchFamily="18" charset="0"/>
              </a:rPr>
              <a:t/>
            </a:r>
            <a:br>
              <a:rPr lang="en-US" sz="3600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Sourcing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Close reading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Corroboration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Contextualization</a:t>
            </a:r>
          </a:p>
        </p:txBody>
      </p:sp>
    </p:spTree>
    <p:extLst>
      <p:ext uri="{BB962C8B-B14F-4D97-AF65-F5344CB8AC3E}">
        <p14:creationId xmlns:p14="http://schemas.microsoft.com/office/powerpoint/2010/main" val="13746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Panzers d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"/>
            <a:ext cx="4713288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8889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0"/>
            <a:ext cx="8305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During World War II, U.S. government propaganda portrayed the enemy in Europe as  _____________________  and _____________________</a:t>
            </a:r>
          </a:p>
          <a:p>
            <a:endParaRPr lang="en-US" sz="3200" dirty="0"/>
          </a:p>
          <a:p>
            <a:r>
              <a:rPr lang="en-US" sz="3200" dirty="0" smtClean="0"/>
              <a:t>…. while the Japanese were depicted as _____________________  and</a:t>
            </a:r>
          </a:p>
          <a:p>
            <a:r>
              <a:rPr lang="en-US" sz="3200" dirty="0" smtClean="0"/>
              <a:t>_____________________.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93454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1708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Wolfinsheepscl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3050"/>
            <a:ext cx="4572000" cy="661718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2819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659" y="-34636"/>
            <a:ext cx="5316682" cy="692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388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Ein Kampf Ein Si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4800600" cy="686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62538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08575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88786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Liberat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1364"/>
            <a:ext cx="4876800" cy="683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6210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nduring bat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90600"/>
            <a:ext cx="3308403" cy="4724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81400" y="1519059"/>
            <a:ext cx="5410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questions? suggestions?</a:t>
            </a:r>
          </a:p>
          <a:p>
            <a:endParaRPr lang="en-US" sz="3600" dirty="0" smtClean="0"/>
          </a:p>
          <a:p>
            <a:r>
              <a:rPr lang="en-US" sz="4800" b="1" dirty="0" smtClean="0"/>
              <a:t>Send me an email!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Christopher Hamner</a:t>
            </a:r>
          </a:p>
          <a:p>
            <a:r>
              <a:rPr lang="en-US" sz="3600" b="1" dirty="0" smtClean="0"/>
              <a:t>chamner@gmu.edu</a:t>
            </a:r>
            <a:endParaRPr lang="en-US" sz="3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610600" cy="5257800"/>
          </a:xfrm>
        </p:spPr>
        <p:txBody>
          <a:bodyPr anchor="t"/>
          <a:lstStyle/>
          <a:p>
            <a:pPr algn="l"/>
            <a:r>
              <a:rPr lang="en-US" sz="6000" b="1" dirty="0" smtClean="0">
                <a:latin typeface="Garamond" pitchFamily="18" charset="0"/>
              </a:rPr>
              <a:t>Historical Thinking skills</a:t>
            </a:r>
            <a:r>
              <a:rPr lang="en-US" sz="3600" b="1" dirty="0" smtClean="0">
                <a:latin typeface="Garamond" pitchFamily="18" charset="0"/>
              </a:rPr>
              <a:t/>
            </a:r>
            <a:br>
              <a:rPr lang="en-US" sz="3600" b="1" dirty="0" smtClean="0">
                <a:latin typeface="Garamond" pitchFamily="18" charset="0"/>
              </a:rPr>
            </a:br>
            <a:r>
              <a:rPr lang="en-US" sz="3600" b="1" dirty="0" smtClean="0">
                <a:latin typeface="Garamond" pitchFamily="18" charset="0"/>
              </a:rPr>
              <a:t/>
            </a:r>
            <a:br>
              <a:rPr lang="en-US" sz="3600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Sourcing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Close reading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Corroboration</a:t>
            </a:r>
            <a:br>
              <a:rPr lang="en-US" b="1" dirty="0" smtClean="0">
                <a:latin typeface="Garamond" pitchFamily="18" charset="0"/>
              </a:rPr>
            </a:br>
            <a:r>
              <a:rPr lang="en-US" b="1" dirty="0" smtClean="0">
                <a:latin typeface="Garamond" pitchFamily="18" charset="0"/>
              </a:rPr>
              <a:t>Contextualization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90" y="2132056"/>
            <a:ext cx="3667190" cy="99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85800" y="2819400"/>
            <a:ext cx="5029200" cy="111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5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239</Words>
  <Application>Microsoft Office PowerPoint</Application>
  <PresentationFormat>On-screen Show (4:3)</PresentationFormat>
  <Paragraphs>43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Default Design</vt:lpstr>
      <vt:lpstr>1_Office Theme</vt:lpstr>
      <vt:lpstr>2_Office Theme</vt:lpstr>
      <vt:lpstr>PowerPoint Presentation</vt:lpstr>
      <vt:lpstr>PowerPoint Presentation</vt:lpstr>
      <vt:lpstr>Historical Thinking skills  Sourcing Close reading Corroboration Contextualization</vt:lpstr>
      <vt:lpstr>Sourcing:  Who made this document? When?  Who was it made for? How was it made?  How was it disseminated?  What is its message or argument? </vt:lpstr>
      <vt:lpstr>Sourcing Close reading:  What choices did the creator of this document make?  What do those choices say about the past?  How might this document have looked different? </vt:lpstr>
      <vt:lpstr>Sourcing  Close reading Corroboration:  What other texts appeared at this moment?  How do they support or complicate this document?  What do the disagreements tell us?</vt:lpstr>
      <vt:lpstr>Sourcing  Close reading Corroboration Contextualization:  What was going on when this document appeared?   How did those events affect its creation? </vt:lpstr>
      <vt:lpstr>Historical Thinking skills  Sourcing Close reading Corroboration Contextualization</vt:lpstr>
      <vt:lpstr>Historical Thinking skills  Sourcing Close reading Corroboration Contextualization</vt:lpstr>
      <vt:lpstr>PowerPoint Presentation</vt:lpstr>
      <vt:lpstr>Sourcing Close reading:  What choices did the creator of this document make?  What do those choices say about the past?  How might this document have looked different?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Historical Thinking skills   Sourcing Close reading:  What choices did the creator of this document make?  What do those choices say about the past?  How might this document have looked different? Corroborate Contextualize  </vt:lpstr>
      <vt:lpstr>  What do you notice?  What words or images stand out? Why?  What might those specific words and images tell us  about the author’s message and intent? </vt:lpstr>
      <vt:lpstr>PowerPoint Presentation</vt:lpstr>
      <vt:lpstr>PowerPoint Presentation</vt:lpstr>
      <vt:lpstr> Historical Thinking skills   Sourcing Close reading Corroboration:  What other texts appeared at this moment?  How do they support or complicate this document?  What do the disagreements tell us?  Contextualize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Historical Thinking skills   Sourcing Close reading:  What choices did the creator of this document make?  What do those choices say about the past?  How might this document have looked different? Corroborate Contextualize  </vt:lpstr>
      <vt:lpstr>  What do you notice?  What words or images stand out? Why?  What might those specific words and images tell us  about the author’s message and intent?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“Throwing in an Extra Charge” December 10, 1941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</dc:creator>
  <cp:lastModifiedBy>Christopher H</cp:lastModifiedBy>
  <cp:revision>14</cp:revision>
  <dcterms:created xsi:type="dcterms:W3CDTF">2018-10-30T12:29:54Z</dcterms:created>
  <dcterms:modified xsi:type="dcterms:W3CDTF">2018-10-31T14:42:16Z</dcterms:modified>
</cp:coreProperties>
</file>